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24"/>
  </p:notesMasterIdLst>
  <p:handoutMasterIdLst>
    <p:handoutMasterId r:id="rId25"/>
  </p:handoutMasterIdLst>
  <p:sldIdLst>
    <p:sldId id="265" r:id="rId2"/>
    <p:sldId id="316" r:id="rId3"/>
    <p:sldId id="328" r:id="rId4"/>
    <p:sldId id="330" r:id="rId5"/>
    <p:sldId id="284" r:id="rId6"/>
    <p:sldId id="337" r:id="rId7"/>
    <p:sldId id="338" r:id="rId8"/>
    <p:sldId id="339" r:id="rId9"/>
    <p:sldId id="341" r:id="rId10"/>
    <p:sldId id="343" r:id="rId11"/>
    <p:sldId id="344" r:id="rId12"/>
    <p:sldId id="346" r:id="rId13"/>
    <p:sldId id="347" r:id="rId14"/>
    <p:sldId id="348" r:id="rId15"/>
    <p:sldId id="349" r:id="rId16"/>
    <p:sldId id="351" r:id="rId17"/>
    <p:sldId id="332" r:id="rId18"/>
    <p:sldId id="350" r:id="rId19"/>
    <p:sldId id="352" r:id="rId20"/>
    <p:sldId id="335" r:id="rId21"/>
    <p:sldId id="336" r:id="rId22"/>
    <p:sldId id="263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72" autoAdjust="0"/>
  </p:normalViewPr>
  <p:slideViewPr>
    <p:cSldViewPr snapToGrid="0" snapToObjects="1" showGuides="1">
      <p:cViewPr varScale="1">
        <p:scale>
          <a:sx n="138" d="100"/>
          <a:sy n="138" d="100"/>
        </p:scale>
        <p:origin x="1038" y="120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6309" y="2057401"/>
            <a:ext cx="8811491" cy="1842654"/>
          </a:xfrm>
        </p:spPr>
        <p:txBody>
          <a:bodyPr>
            <a:no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Выработка методов к анализу </a:t>
            </a:r>
            <a:r>
              <a:rPr lang="ru-RU" sz="4000" dirty="0" err="1">
                <a:solidFill>
                  <a:schemeClr val="bg1"/>
                </a:solidFill>
              </a:rPr>
              <a:t>мультиязыковых</a:t>
            </a:r>
            <a:r>
              <a:rPr lang="ru-RU" sz="4000" dirty="0">
                <a:solidFill>
                  <a:schemeClr val="bg1"/>
                </a:solidFill>
              </a:rPr>
              <a:t> текстов программ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293C06-90EA-3DE9-1D32-7C28BDD9B903}"/>
              </a:ext>
            </a:extLst>
          </p:cNvPr>
          <p:cNvSpPr txBox="1"/>
          <p:nvPr/>
        </p:nvSpPr>
        <p:spPr>
          <a:xfrm>
            <a:off x="595745" y="4122398"/>
            <a:ext cx="8330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Подготовил: Орловский М.Ю</a:t>
            </a:r>
          </a:p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Системное и прикладное программное обеспечение</a:t>
            </a:r>
          </a:p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Научный руководитель: Логинов И.П.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Влияние прикладных областей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7909" y="1461655"/>
            <a:ext cx="3269673" cy="3048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1400" dirty="0"/>
              <a:t>Согласно одному из исследований*, наиболее часто сочетание различных языков представлено в следующих предметных областях: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/>
              <a:t>Веб-разработка;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/>
              <a:t>Клиент-серверные решения;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/>
              <a:t>Встроенные системы.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EA7B04-7889-CFD3-A021-4076F97BB1F4}"/>
              </a:ext>
            </a:extLst>
          </p:cNvPr>
          <p:cNvSpPr txBox="1"/>
          <p:nvPr/>
        </p:nvSpPr>
        <p:spPr>
          <a:xfrm>
            <a:off x="374072" y="4509655"/>
            <a:ext cx="49252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/>
              <a:t>*</a:t>
            </a:r>
            <a:r>
              <a:rPr lang="en-US" sz="1000" dirty="0"/>
              <a:t>Mayer, P., Kirsch, M. &amp; Le, M.A. On multi-language software development,</a:t>
            </a:r>
            <a:r>
              <a:rPr lang="ru-RU" sz="1000" dirty="0"/>
              <a:t> </a:t>
            </a:r>
            <a:r>
              <a:rPr lang="en-US" sz="1000" dirty="0"/>
              <a:t>cross-language links and accompanying tools: a survey of professional software</a:t>
            </a:r>
            <a:r>
              <a:rPr lang="ru-RU" sz="1000" dirty="0"/>
              <a:t> </a:t>
            </a:r>
            <a:r>
              <a:rPr lang="en-US" sz="1000" dirty="0"/>
              <a:t>developers. J </a:t>
            </a:r>
            <a:r>
              <a:rPr lang="en-US" sz="1000" dirty="0" err="1"/>
              <a:t>Softw</a:t>
            </a:r>
            <a:r>
              <a:rPr lang="en-US" sz="1000" dirty="0"/>
              <a:t> Eng Res Dev 5, 1 (2017). https://doi.org/10.1186/s40411-017-0035-z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E33C98-1DD4-980F-321C-FDC5146F4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76" y="1177636"/>
            <a:ext cx="3475339" cy="27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Влияние прикладных областей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Основные проблемы в зависимости от разных областей</a:t>
            </a:r>
          </a:p>
          <a:p>
            <a:endParaRPr lang="ru-RU" sz="1800" dirty="0">
              <a:solidFill>
                <a:srgbClr val="2C2D2E"/>
              </a:solidFill>
              <a:latin typeface="Golos Text" panose="020B0503020202020204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380ADDF-99B1-78AE-5125-D49876E57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110117"/>
              </p:ext>
            </p:extLst>
          </p:nvPr>
        </p:nvGraphicFramePr>
        <p:xfrm>
          <a:off x="609599" y="1615690"/>
          <a:ext cx="7924802" cy="2796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401">
                  <a:extLst>
                    <a:ext uri="{9D8B030D-6E8A-4147-A177-3AD203B41FA5}">
                      <a16:colId xmlns:a16="http://schemas.microsoft.com/office/drawing/2014/main" val="42946328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244986973"/>
                    </a:ext>
                  </a:extLst>
                </a:gridCol>
              </a:tblGrid>
              <a:tr h="932328">
                <a:tc>
                  <a:txBody>
                    <a:bodyPr/>
                    <a:lstStyle/>
                    <a:p>
                      <a:r>
                        <a:rPr lang="ru-RU" dirty="0"/>
                        <a:t>Веб-разработка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Очень большое количество различных языков с различным синтаксисом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950893"/>
                  </a:ext>
                </a:extLst>
              </a:tr>
              <a:tr h="932328">
                <a:tc>
                  <a:txBody>
                    <a:bodyPr/>
                    <a:lstStyle/>
                    <a:p>
                      <a:r>
                        <a:rPr lang="ru-RU" dirty="0"/>
                        <a:t>Энтерпрайз, клиент-сервер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Широкая сеть распределенных проектных зависимостей, помноженная на версионность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469035"/>
                  </a:ext>
                </a:extLst>
              </a:tr>
              <a:tr h="932328">
                <a:tc>
                  <a:txBody>
                    <a:bodyPr/>
                    <a:lstStyle/>
                    <a:p>
                      <a:r>
                        <a:rPr lang="ru-RU" dirty="0"/>
                        <a:t>Встроенные системы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 следующие стандартам компиляторы, широкое использование </a:t>
                      </a:r>
                      <a:r>
                        <a:rPr lang="ru-RU" dirty="0" err="1"/>
                        <a:t>кодогенерации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637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303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Выработка и формализация метода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Для поддержки внутриязыкового анализа решено использовать следующие структуры данных (по необходимости):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C2D2E"/>
                </a:solidFill>
                <a:latin typeface="Golos Text" panose="020B0503020202020204"/>
              </a:rPr>
              <a:t>AST (Abstract syntax tree);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C2D2E"/>
                </a:solidFill>
                <a:latin typeface="Golos Text" panose="020B0503020202020204"/>
              </a:rPr>
              <a:t>CFG (Context flow graph);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C2D2E"/>
                </a:solidFill>
                <a:latin typeface="Golos Text" panose="020B0503020202020204"/>
              </a:rPr>
              <a:t>DFG (Data flow graph)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.</a:t>
            </a:r>
            <a:endParaRPr lang="en-US" sz="1800" dirty="0">
              <a:solidFill>
                <a:srgbClr val="2C2D2E"/>
              </a:solidFill>
              <a:latin typeface="Golos Text" panose="020B0503020202020204"/>
            </a:endParaRPr>
          </a:p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Также, предполагается использование онтологии.</a:t>
            </a:r>
          </a:p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Онтология – формальная система, описывающая сущности и взаимосвязи конкретной предметной области.</a:t>
            </a:r>
          </a:p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Так как предметная область – все языки, онтология является универсальной</a:t>
            </a:r>
          </a:p>
        </p:txBody>
      </p:sp>
    </p:spTree>
    <p:extLst>
      <p:ext uri="{BB962C8B-B14F-4D97-AF65-F5344CB8AC3E}">
        <p14:creationId xmlns:p14="http://schemas.microsoft.com/office/powerpoint/2010/main" val="4028037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Выработка и формализация метода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Для формализации метода используется следующая терминология: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Модель  зависимостей системы – совокупность фрагментов кода, связанных между собой семантически;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Фрагмент кода – логическая единица, представляющая фрагмент программного кода и его зависимости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Фрагмент кода описывается сигнатурой, окружением и внутренними зависимостями;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Окружение – зависимость от чего-либо;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Сигнатура – предоставление чего-либо для формирования зависимости.</a:t>
            </a:r>
          </a:p>
        </p:txBody>
      </p:sp>
    </p:spTree>
    <p:extLst>
      <p:ext uri="{BB962C8B-B14F-4D97-AF65-F5344CB8AC3E}">
        <p14:creationId xmlns:p14="http://schemas.microsoft.com/office/powerpoint/2010/main" val="3625507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Выработка и формализация метода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Для обеспечения связывания фрагментов вводится язык, представляющий расширение типизированного лямбда-исчисления первого порядка</a:t>
            </a:r>
          </a:p>
          <a:p>
            <a:endParaRPr lang="ru-RU" sz="1800" dirty="0">
              <a:solidFill>
                <a:srgbClr val="2C2D2E"/>
              </a:solidFill>
              <a:latin typeface="Golos Text" panose="020B0503020202020204"/>
            </a:endParaRPr>
          </a:p>
          <a:p>
            <a:r>
              <a:rPr lang="en-US" sz="1800" dirty="0">
                <a:solidFill>
                  <a:srgbClr val="2C2D2E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A, B ::= N | A -&gt; B | A x B | A + B | Any</a:t>
            </a:r>
            <a:r>
              <a:rPr lang="ru-RU" sz="1800" dirty="0">
                <a:solidFill>
                  <a:srgbClr val="2C2D2E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2C2D2E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| None</a:t>
            </a:r>
          </a:p>
          <a:p>
            <a:r>
              <a:rPr lang="en-US" sz="1800" dirty="0">
                <a:solidFill>
                  <a:srgbClr val="2C2D2E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a, b ::= a | \(a : A)b | b(a)</a:t>
            </a:r>
          </a:p>
          <a:p>
            <a:endParaRPr lang="en-US" sz="1800" dirty="0">
              <a:solidFill>
                <a:srgbClr val="2C2D2E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Где 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N – 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любой номинальный тип</a:t>
            </a:r>
          </a:p>
        </p:txBody>
      </p:sp>
    </p:spTree>
    <p:extLst>
      <p:ext uri="{BB962C8B-B14F-4D97-AF65-F5344CB8AC3E}">
        <p14:creationId xmlns:p14="http://schemas.microsoft.com/office/powerpoint/2010/main" val="2333358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Выработка и формализация метода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Этапы анализа: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Фрагментный (внутриязыковой) анализ – генерация фрагментов с определенными окружениями, сигнатурами и внутренними связями;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Системный (межъязыковой) анализ – связывание фрагментов посредством связывания окружений с сигнатурами с использованием введенной онтологии и языка. </a:t>
            </a:r>
          </a:p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Состав онтологии: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Возможные межъязыковые связи и их семантика;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Заранее определенные типы.</a:t>
            </a:r>
          </a:p>
        </p:txBody>
      </p:sp>
    </p:spTree>
    <p:extLst>
      <p:ext uri="{BB962C8B-B14F-4D97-AF65-F5344CB8AC3E}">
        <p14:creationId xmlns:p14="http://schemas.microsoft.com/office/powerpoint/2010/main" val="1612218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Краткое описание сценариев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Для тестирования выбраны три сценария использования в зависимости от предметной области: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2C2D2E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C#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и </a:t>
            </a:r>
            <a:r>
              <a:rPr lang="en-US" sz="1800" dirty="0">
                <a:solidFill>
                  <a:srgbClr val="2C2D2E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JavaScript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Веб, клиент-сервер);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2C2D2E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Python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800" dirty="0" err="1">
                <a:solidFill>
                  <a:srgbClr val="2C2D2E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и </a:t>
            </a:r>
            <a:r>
              <a:rPr lang="en-US" sz="1800" dirty="0">
                <a:solidFill>
                  <a:srgbClr val="2C2D2E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 (ML, 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научные вычисления);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>
                <a:solidFill>
                  <a:srgbClr val="2C2D2E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и </a:t>
            </a:r>
            <a:r>
              <a:rPr lang="en-US" sz="1800" dirty="0">
                <a:solidFill>
                  <a:srgbClr val="2C2D2E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  <a:ea typeface="Cascadia Code" panose="020B0609020000020004" pitchFamily="49" charset="0"/>
                <a:cs typeface="Cascadia Code" panose="020B0609020000020004" pitchFamily="49" charset="0"/>
              </a:rPr>
              <a:t>встроенные системы).</a:t>
            </a:r>
          </a:p>
        </p:txBody>
      </p:sp>
    </p:spTree>
    <p:extLst>
      <p:ext uri="{BB962C8B-B14F-4D97-AF65-F5344CB8AC3E}">
        <p14:creationId xmlns:p14="http://schemas.microsoft.com/office/powerpoint/2010/main" val="887087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Сценарий 1</a:t>
            </a:r>
          </a:p>
        </p:txBody>
      </p:sp>
      <p:pic>
        <p:nvPicPr>
          <p:cNvPr id="4" name="Picture 3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0D5A2FD1-D268-3DF9-11A3-7BABFEBB7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466" y="999461"/>
            <a:ext cx="6522834" cy="384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86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Сценарий 2</a:t>
            </a:r>
          </a:p>
        </p:txBody>
      </p:sp>
      <p:pic>
        <p:nvPicPr>
          <p:cNvPr id="5" name="Picture 4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9D2582D1-BCB0-8246-EF05-F59F5DFFA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74" y="1697182"/>
            <a:ext cx="8073251" cy="23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02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Сценарий 3</a:t>
            </a:r>
          </a:p>
        </p:txBody>
      </p:sp>
      <p:pic>
        <p:nvPicPr>
          <p:cNvPr id="4" name="Picture 3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717BC94C-5099-5A37-86AC-C16394FBC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789" y="1050204"/>
            <a:ext cx="5200422" cy="367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66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Современная разработка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2075392"/>
            <a:ext cx="3227120" cy="222644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1400" dirty="0"/>
              <a:t>Особенности разработки ПО в 2023: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Разнообразие инструментальных средств;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Множество предметных областей;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Разнообразие подходов к проектированию.</a:t>
            </a:r>
            <a:endParaRPr lang="ru-RU" dirty="0"/>
          </a:p>
        </p:txBody>
      </p:sp>
      <p:pic>
        <p:nvPicPr>
          <p:cNvPr id="10" name="Picture Placeholder 9" descr="Company name&#10;&#10;Description automatically generated with low confidence">
            <a:extLst>
              <a:ext uri="{FF2B5EF4-FFF2-40B4-BE49-F238E27FC236}">
                <a16:creationId xmlns:a16="http://schemas.microsoft.com/office/drawing/2014/main" id="{DE632AB4-6FF3-D9A0-80F6-48D981C321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454" b="2580"/>
          <a:stretch/>
        </p:blipFill>
        <p:spPr>
          <a:xfrm>
            <a:off x="457200" y="1570427"/>
            <a:ext cx="4608512" cy="2592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3283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Ограничения и особенности метода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Независим относительно технологий</a:t>
            </a: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Анализ асинхронный;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Используется заранее выработанная, формальная онтология</a:t>
            </a:r>
            <a:r>
              <a:rPr 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Семантика извлекается косвенно при фрагментном анализе;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Фрагментный анализ может являться основным источником семантики;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Прос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тая система типов;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Сложности с поддержкой условной компиляции и </a:t>
            </a:r>
            <a:r>
              <a:rPr lang="ru-RU" dirty="0" err="1">
                <a:solidFill>
                  <a:srgbClr val="2C2D2E"/>
                </a:solidFill>
                <a:latin typeface="Golos Text" panose="020B0503020202020204"/>
              </a:rPr>
              <a:t>кодогенерации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 (что на самом деле является отдельной нетривиальной задачей).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782843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Дальнейшие исследования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52753" y="1475510"/>
            <a:ext cx="3220193" cy="308956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1400" dirty="0"/>
              <a:t>Возможные направления: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Более мощная система типов, отвечающая потребностям анализа;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Разработка и внедрение метода в существующий внутриязыковой анализатор;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Исследование более сложных систем модулей для их адаптации.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30FCC31-1100-BD2E-5679-738184FFB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92" y="1226127"/>
            <a:ext cx="4568564" cy="3224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7433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532875" y="4337144"/>
            <a:ext cx="234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Github.com/</a:t>
            </a:r>
            <a:r>
              <a:rPr lang="en-US" dirty="0" err="1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uberdever</a:t>
            </a:r>
            <a:b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</a:br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t.me: @uberdever</a:t>
            </a:r>
            <a:endParaRPr lang="ru-RU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Зависимости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52753" y="2153866"/>
            <a:ext cx="3220193" cy="1425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1400" dirty="0"/>
              <a:t>Многие зависимости программных компонентов неявны, и нам приходится с этим работать. Хорошо, что </a:t>
            </a:r>
            <a:r>
              <a:rPr lang="ru-RU" sz="1400" dirty="0" err="1"/>
              <a:t>дебаггер</a:t>
            </a:r>
            <a:r>
              <a:rPr lang="ru-RU" sz="1400" dirty="0"/>
              <a:t> всегда помогает… верно?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ED7DBBB-208A-3250-9E91-6D09400B7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6"/>
          <a:stretch/>
        </p:blipFill>
        <p:spPr>
          <a:xfrm>
            <a:off x="620232" y="1217516"/>
            <a:ext cx="4263656" cy="3298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6238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Интеграция с </a:t>
            </a:r>
            <a:r>
              <a:rPr lang="en-US" dirty="0"/>
              <a:t>IDE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7909" y="1511535"/>
            <a:ext cx="3221181" cy="25727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1400" dirty="0"/>
              <a:t>Очень редко </a:t>
            </a:r>
            <a:r>
              <a:rPr lang="en-US" sz="1400" dirty="0"/>
              <a:t>IDE </a:t>
            </a:r>
            <a:r>
              <a:rPr lang="ru-RU" sz="1400" dirty="0"/>
              <a:t>имеет поддержку навигации по </a:t>
            </a:r>
            <a:r>
              <a:rPr lang="ru-RU" sz="1400" dirty="0" err="1"/>
              <a:t>мультиязыковому</a:t>
            </a:r>
            <a:r>
              <a:rPr lang="ru-RU" sz="1400" dirty="0"/>
              <a:t> коду, не говоря уже о полноценном рефакторинге или сборе статистики. Обычно, мультиязыковые </a:t>
            </a:r>
            <a:r>
              <a:rPr lang="en-US" sz="1400" dirty="0"/>
              <a:t>IDE </a:t>
            </a:r>
            <a:r>
              <a:rPr lang="ru-RU" sz="1400" dirty="0"/>
              <a:t>узкоспециализированы и не предназначены для универсального использования</a:t>
            </a: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752F1519-3DC7-16E2-6CF7-89D6A6F91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22" y="1205345"/>
            <a:ext cx="3522702" cy="3185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285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600" b="1" dirty="0">
                <a:latin typeface="Golos Text" panose="020B0503020202020204"/>
              </a:rPr>
              <a:t>Цель работы: </a:t>
            </a:r>
          </a:p>
          <a:p>
            <a:r>
              <a:rPr lang="ru-RU" sz="1600" dirty="0">
                <a:latin typeface="Golos Text" panose="020B0503020202020204"/>
              </a:rPr>
              <a:t>Разработка универсального метода статического анализа мультиязыкового кода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Задачи: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Рассмотрение предметной области мультиязыкового анализа</a:t>
            </a: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Проведение анализа современных инструментальных средств на наличие мультиязыкового анализа;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Исследовать влияние конкретных прикладных областей на возможность обобщения анализа;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Формализовать предлагаемый метод и выбрать оптимальные структуры данных</a:t>
            </a:r>
            <a:r>
              <a:rPr 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Разработать прототип анализатора, протестировать на определенных сценариях, проанализировать результаты.</a:t>
            </a:r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 мультиязыковом анализе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 практическом уровне, </a:t>
            </a:r>
            <a:r>
              <a:rPr lang="ru-RU" sz="1800" b="0" i="0" dirty="0" err="1">
                <a:solidFill>
                  <a:srgbClr val="2C2D2E"/>
                </a:solidFill>
                <a:effectLst/>
                <a:latin typeface="Golos Text" panose="020B0503020202020204"/>
              </a:rPr>
              <a:t>мультиязыковой</a:t>
            </a: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анализ можно разделить на два этапа: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Внутриязыковой (стандартный) анализ;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Межъязыковой анализ.</a:t>
            </a:r>
          </a:p>
          <a:p>
            <a:endParaRPr lang="ru-RU" sz="1800" dirty="0">
              <a:solidFill>
                <a:srgbClr val="2C2D2E"/>
              </a:solidFill>
              <a:latin typeface="Golos Text" panose="020B0503020202020204"/>
            </a:endParaRPr>
          </a:p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При этом, второй этап использует часть наработок из первого этапа для обеспечения большей полноты и непротиворечивости</a:t>
            </a:r>
          </a:p>
        </p:txBody>
      </p:sp>
    </p:spTree>
    <p:extLst>
      <p:ext uri="{BB962C8B-B14F-4D97-AF65-F5344CB8AC3E}">
        <p14:creationId xmlns:p14="http://schemas.microsoft.com/office/powerpoint/2010/main" val="1759202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 мультиязыковом анализе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При анализе полезно проводить разделение вовлеченных языков на две группы: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Языки 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</a:rPr>
              <a:t>GPL (General purpose language) – 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являются основными инструментами для решения задач в избранной предметной области</a:t>
            </a:r>
            <a:endParaRPr lang="en-US" sz="1800" dirty="0">
              <a:solidFill>
                <a:srgbClr val="2C2D2E"/>
              </a:solidFill>
              <a:latin typeface="Golos Text" panose="020B0503020202020204"/>
            </a:endParaRPr>
          </a:p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Примеры: 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</a:rPr>
              <a:t>C++, Java, C#, Python, JavaScript 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и другие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Языки 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</a:rPr>
              <a:t>DSL (Domain specific language) 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– являются вспомогательными языками, используемыми в определенных предметных областях</a:t>
            </a:r>
          </a:p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Примеры: 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</a:rPr>
              <a:t>Shell, SQL, </a:t>
            </a:r>
            <a:r>
              <a:rPr lang="en-US" sz="1800" dirty="0" err="1">
                <a:solidFill>
                  <a:srgbClr val="2C2D2E"/>
                </a:solidFill>
                <a:latin typeface="Golos Text" panose="020B0503020202020204"/>
              </a:rPr>
              <a:t>Makefile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</a:rPr>
              <a:t>, </a:t>
            </a:r>
            <a:r>
              <a:rPr lang="en-US" sz="1800" dirty="0" err="1">
                <a:solidFill>
                  <a:srgbClr val="2C2D2E"/>
                </a:solidFill>
                <a:latin typeface="Golos Text" panose="020B0503020202020204"/>
              </a:rPr>
              <a:t>CMake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</a:rPr>
              <a:t>, XML/JSON/YAML/TOML 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и многие другие</a:t>
            </a:r>
          </a:p>
        </p:txBody>
      </p:sp>
    </p:spTree>
    <p:extLst>
      <p:ext uri="{BB962C8B-B14F-4D97-AF65-F5344CB8AC3E}">
        <p14:creationId xmlns:p14="http://schemas.microsoft.com/office/powerpoint/2010/main" val="1575120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Анализ существующих инструментов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В данный момент, в индустрии имеется довольно мало инструментов, поддерживающих полноценную </a:t>
            </a:r>
            <a:r>
              <a:rPr lang="ru-RU" sz="1800" b="0" i="0" dirty="0" err="1">
                <a:solidFill>
                  <a:srgbClr val="2C2D2E"/>
                </a:solidFill>
                <a:effectLst/>
                <a:latin typeface="Golos Text" panose="020B0503020202020204"/>
              </a:rPr>
              <a:t>мультиязыковую</a:t>
            </a: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разработку</a:t>
            </a:r>
          </a:p>
          <a:p>
            <a:endParaRPr lang="ru-RU" sz="1800" dirty="0">
              <a:solidFill>
                <a:srgbClr val="2C2D2E"/>
              </a:solidFill>
              <a:latin typeface="Golos Text" panose="020B0503020202020204"/>
            </a:endParaRPr>
          </a:p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Многие инструменты являются специализированными и проприетарными, такие как продукты компаний 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</a:rPr>
              <a:t>Microsoft, JetBrains 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или 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</a:rPr>
              <a:t>Apple.</a:t>
            </a:r>
          </a:p>
          <a:p>
            <a:endParaRPr lang="en-US" sz="1800" dirty="0">
              <a:solidFill>
                <a:srgbClr val="2C2D2E"/>
              </a:solidFill>
              <a:latin typeface="Golos Text" panose="020B0503020202020204"/>
            </a:endParaRPr>
          </a:p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Открытых решений, при этом ещё и активно поддерживаемых практически не существует</a:t>
            </a:r>
          </a:p>
        </p:txBody>
      </p:sp>
    </p:spTree>
    <p:extLst>
      <p:ext uri="{BB962C8B-B14F-4D97-AF65-F5344CB8AC3E}">
        <p14:creationId xmlns:p14="http://schemas.microsoft.com/office/powerpoint/2010/main" val="56592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Анализ существующих инструментов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Основная функциональность существующих инструментов: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Обнаружение зависимостей;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Переименование символов по их зависимостям;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Контекстная информация о синтаксическом элементе;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Обнаружение несоответствий при межъязыковом взаимодействии;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Поиск определения или объявления символа;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Поиск всех использований определенного символа;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 err="1">
                <a:solidFill>
                  <a:srgbClr val="2C2D2E"/>
                </a:solidFill>
                <a:latin typeface="Golos Text" panose="020B0503020202020204"/>
              </a:rPr>
              <a:t>Автодополнение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, доступное в межъязыковом контексте.</a:t>
            </a:r>
          </a:p>
        </p:txBody>
      </p:sp>
    </p:spTree>
    <p:extLst>
      <p:ext uri="{BB962C8B-B14F-4D97-AF65-F5344CB8AC3E}">
        <p14:creationId xmlns:p14="http://schemas.microsoft.com/office/powerpoint/2010/main" val="34726347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5587</TotalTime>
  <Words>902</Words>
  <Application>Microsoft Office PowerPoint</Application>
  <PresentationFormat>On-screen Show (16:9)</PresentationFormat>
  <Paragraphs>116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ALS Gorizont Bold Expanded</vt:lpstr>
      <vt:lpstr>Arial</vt:lpstr>
      <vt:lpstr>Calibri</vt:lpstr>
      <vt:lpstr>Cascadia Code</vt:lpstr>
      <vt:lpstr>Golos Text</vt:lpstr>
      <vt:lpstr>Golos Text DemiBold</vt:lpstr>
      <vt:lpstr>Тема1</vt:lpstr>
      <vt:lpstr>Выработка методов к анализу мультиязыковых текстов программ</vt:lpstr>
      <vt:lpstr>Современная разработка</vt:lpstr>
      <vt:lpstr>Зависимости</vt:lpstr>
      <vt:lpstr>Интеграция с IDE</vt:lpstr>
      <vt:lpstr>Постановка задачи</vt:lpstr>
      <vt:lpstr>О мультиязыковом анализе</vt:lpstr>
      <vt:lpstr>О мультиязыковом анализе</vt:lpstr>
      <vt:lpstr>Анализ существующих инструментов</vt:lpstr>
      <vt:lpstr>Анализ существующих инструментов</vt:lpstr>
      <vt:lpstr>Влияние прикладных областей</vt:lpstr>
      <vt:lpstr>Влияние прикладных областей</vt:lpstr>
      <vt:lpstr>Выработка и формализация метода</vt:lpstr>
      <vt:lpstr>Выработка и формализация метода</vt:lpstr>
      <vt:lpstr>Выработка и формализация метода</vt:lpstr>
      <vt:lpstr>Выработка и формализация метода</vt:lpstr>
      <vt:lpstr>Краткое описание сценариев</vt:lpstr>
      <vt:lpstr>Сценарий 1</vt:lpstr>
      <vt:lpstr>Сценарий 2</vt:lpstr>
      <vt:lpstr>Сценарий 3</vt:lpstr>
      <vt:lpstr>Ограничения и особенности метода</vt:lpstr>
      <vt:lpstr>Дальнейшие исследования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Admin !</cp:lastModifiedBy>
  <cp:revision>138</cp:revision>
  <dcterms:created xsi:type="dcterms:W3CDTF">2014-06-27T12:30:22Z</dcterms:created>
  <dcterms:modified xsi:type="dcterms:W3CDTF">2023-06-26T17:38:46Z</dcterms:modified>
</cp:coreProperties>
</file>